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0819b3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0819b3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starts: Hello all: We are here to present the cooperation between our test-competence-center and Probit. Why do we use probit, what is it, and where lies the future. What happens, when you combine behaviour of production users, Test Automation and AI?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0819b359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0819b35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But why is it so complex?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0819b359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0819b359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Frederik: </a:t>
            </a:r>
            <a:endParaRPr/>
          </a:p>
          <a:p>
            <a:pPr indent="0" lvl="0" marL="0" rtl="0" algn="l">
              <a:spcBef>
                <a:spcPts val="0"/>
              </a:spcBef>
              <a:spcAft>
                <a:spcPts val="0"/>
              </a:spcAft>
              <a:buNone/>
            </a:pPr>
            <a:r>
              <a:rPr lang="nl"/>
              <a:t>Why is that, because our customer wants and needs a lot of functionality, becuase the business thinks that our customer needs all this functionality, because development tries to implement what they think the business thinks that our customers thinks they need, so in the end. All these requirements become a very complex whole.</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The origin of the complexity of testing software is that software itself is not well defined. All different involved people have different views on what the software should do: Customer asks something, but this needs to be translated by a project lead, and an analyst. The way the progammer made it is then yet another thing. And not quite like the business consultant expected it to be. Thanks to documentation, we have a very clear view… than there still is the operations, the support and the actual expectation of the end customer...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0819b359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0819b359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Thomas: So how do we handle testing… We invent scenarios, try to understand what customers need, implement that, and use it for test purposes. But as user behaviour is complex, so becomes BAU testing. How should this work; is it suppose to work as i think, did it allready work like that before? How come this works??? Extra complexity is the languages that are used for application design. Javascript is not really a language… HTML5 is just crap. you can do anything with it; but the code will never look pretty (and therefore is never maintainable).</a:t>
            </a:r>
            <a:endParaRPr/>
          </a:p>
          <a:p>
            <a:pPr indent="0" lvl="0" marL="0" rtl="0" algn="l">
              <a:spcBef>
                <a:spcPts val="0"/>
              </a:spcBef>
              <a:spcAft>
                <a:spcPts val="0"/>
              </a:spcAft>
              <a:buNone/>
            </a:pPr>
            <a:r>
              <a:rPr lang="nl"/>
              <a:t>Then we have the changes. changing customer needs… changing business, changing, devs, changing frameworkd, changing plans, changing changes, changing the changed changes, changing the changing changes back to the original changes ….. Where does this stop?</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0819b359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0819b35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NEVER!!!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0819b359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0819b359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We need to have a silver bullet. Something that ‘changes’ the way of testing, something that solves all our issues. How to handle changes, how to handle the uttermost complexity. How to enable us to really test the application and to be sure of the quality of the delivered project without spending enormous amounts of money on it. How can we automate our test automation?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0819b359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0819b35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Frederik: So we came up with PROBIT: what does it do. We monitor real users in our production environment. we capture their actions. Ai turns this in a behaviour model with GDPR compliancy. The we created a framework where bots can use the behavioural patterns to construct their own tests straight from the actual behaviour. We cannot come any closer to Business As Usual.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0819b359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0819b359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Frederik: This looked so </a:t>
            </a:r>
            <a:r>
              <a:rPr lang="nl"/>
              <a:t>promising</a:t>
            </a:r>
            <a:r>
              <a:rPr lang="nl"/>
              <a:t>, we were very </a:t>
            </a:r>
            <a:r>
              <a:rPr lang="nl"/>
              <a:t>enthousiast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0819b359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0819b359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Thomas: BUT!!!!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0819b359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0819b359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Thomas: We had some challenges…</a:t>
            </a:r>
            <a:endParaRPr/>
          </a:p>
          <a:p>
            <a:pPr indent="0" lvl="0" marL="0" rtl="0" algn="l">
              <a:spcBef>
                <a:spcPts val="0"/>
              </a:spcBef>
              <a:spcAft>
                <a:spcPts val="0"/>
              </a:spcAft>
              <a:buNone/>
            </a:pPr>
            <a:r>
              <a:rPr lang="nl"/>
              <a:t>We monitor scenarios, actions of the users. but our monitors could not capture the brains of the user behind the keyboard. We cannot reach their intentions, and we need them to add meaningfull validations. So we started with a rubber bullet instead of a silver one. We capture scenario’s, we execute them, and validated the ‘normal behaviour of the patterns. We can alert for technical errors and we can validate that there are no unreachable scenarios.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0819b359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0819b359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Frederik: On this idea, we started the cooperation with Brno. Lukas and Filip were a great help with their experience, and their technical knowledge. Cooperation started just about one year ago in october 2018</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b852b8f9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b852b8f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Thomas: This is where Probit found it existence: in the Surfstudio in the basement of KBC (wll, actually, the idea itself was thought of in a nearby café over a duvel)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0819b359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0819b359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And it seemed to work!!! in short period of time we found about 30 defects.</a:t>
            </a:r>
            <a:endParaRPr/>
          </a:p>
          <a:p>
            <a:pPr indent="0" lvl="0" marL="0" rtl="0" algn="l">
              <a:spcBef>
                <a:spcPts val="0"/>
              </a:spcBef>
              <a:spcAft>
                <a:spcPts val="0"/>
              </a:spcAft>
              <a:buNone/>
            </a:pPr>
            <a:r>
              <a:rPr lang="nl"/>
              <a:t>A lot of them were not detected by traditional test automation. </a:t>
            </a:r>
            <a:endParaRPr/>
          </a:p>
          <a:p>
            <a:pPr indent="0" lvl="0" marL="0" rtl="0" algn="l">
              <a:spcBef>
                <a:spcPts val="0"/>
              </a:spcBef>
              <a:spcAft>
                <a:spcPts val="0"/>
              </a:spcAft>
              <a:buNone/>
            </a:pPr>
            <a:r>
              <a:rPr lang="nl"/>
              <a:t>two big reasons: </a:t>
            </a:r>
            <a:endParaRPr/>
          </a:p>
          <a:p>
            <a:pPr indent="-298450" lvl="0" marL="457200" rtl="0" algn="l">
              <a:spcBef>
                <a:spcPts val="0"/>
              </a:spcBef>
              <a:spcAft>
                <a:spcPts val="0"/>
              </a:spcAft>
              <a:buSzPts val="1100"/>
              <a:buChar char="-"/>
            </a:pPr>
            <a:r>
              <a:rPr lang="nl"/>
              <a:t>we start earlier. and</a:t>
            </a:r>
            <a:endParaRPr/>
          </a:p>
          <a:p>
            <a:pPr indent="-298450" lvl="0" marL="457200" rtl="0" algn="l">
              <a:spcBef>
                <a:spcPts val="0"/>
              </a:spcBef>
              <a:spcAft>
                <a:spcPts val="0"/>
              </a:spcAft>
              <a:buSzPts val="1100"/>
              <a:buChar char="-"/>
            </a:pPr>
            <a:r>
              <a:rPr lang="nl"/>
              <a:t>we cover a bigger plain of behaviour, as the different scenarios are not written one by one, but captured from production. </a:t>
            </a:r>
            <a:endParaRPr/>
          </a:p>
          <a:p>
            <a:pPr indent="-298450" lvl="0" marL="457200" rtl="0" algn="l">
              <a:spcBef>
                <a:spcPts val="0"/>
              </a:spcBef>
              <a:spcAft>
                <a:spcPts val="0"/>
              </a:spcAft>
              <a:buSzPts val="1100"/>
              <a:buChar char="-"/>
            </a:pPr>
            <a:r>
              <a:rPr lang="nl"/>
              <a:t>we monitored all the systems: Backend errors, FE errors, midtier errors, unreachable actions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0819b359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0819b359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Frederik: touch screenshits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ffdfd641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ffdfd641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ffdfd641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ffdfd641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ffdfd641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ffdfd641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ffdfd641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ffdfd641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ffdfd641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ffdfd641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ffdfd641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ffdfd641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ffdfd641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ffdfd6416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ffdfd641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ffdfd641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0819b359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0819b359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Frederik: I am Frederik, cofounder of Probit, i worked for some other companies like ING, Argenta - Banks - and for Logica as a consultant; At KBC i worked for Online, Touch, Mobile and security, but currently for discovery labs. I like to get dirty, specially on my car; a spitfire from 1891. but i have most fun is i can play with my kids. Lou (5 years old) and Felix (2 years old).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0819b359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0819b359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Thomas:</a:t>
            </a:r>
            <a:endParaRPr/>
          </a:p>
          <a:p>
            <a:pPr indent="0" lvl="0" marL="0" rtl="0" algn="l">
              <a:spcBef>
                <a:spcPts val="0"/>
              </a:spcBef>
              <a:spcAft>
                <a:spcPts val="0"/>
              </a:spcAft>
              <a:buNone/>
            </a:pPr>
            <a:r>
              <a:rPr lang="nl"/>
              <a:t>As all projects…. we had some challenges…</a:t>
            </a:r>
            <a:endParaRPr/>
          </a:p>
          <a:p>
            <a:pPr indent="0" lvl="0" marL="0" rtl="0" algn="l">
              <a:spcBef>
                <a:spcPts val="0"/>
              </a:spcBef>
              <a:spcAft>
                <a:spcPts val="0"/>
              </a:spcAft>
              <a:buNone/>
            </a:pPr>
            <a:r>
              <a:rPr lang="nl"/>
              <a:t>We used dynatrace data for monitoring… that went well, untill they changed versions, and excluded some vital probit data. we have some workarounds, but this makes it complex. The fact that Touch is very complex didn’t really help that.</a:t>
            </a:r>
            <a:endParaRPr/>
          </a:p>
          <a:p>
            <a:pPr indent="0" lvl="0" marL="0" rtl="0" algn="l">
              <a:spcBef>
                <a:spcPts val="0"/>
              </a:spcBef>
              <a:spcAft>
                <a:spcPts val="0"/>
              </a:spcAft>
              <a:buNone/>
            </a:pPr>
            <a:r>
              <a:rPr lang="nl"/>
              <a:t>Another challenge were the good releases of februari and may… even traditional test automation found very few defects. But this was percieved by some people as probit didn’t find enough.</a:t>
            </a:r>
            <a:endParaRPr/>
          </a:p>
          <a:p>
            <a:pPr indent="0" lvl="0" marL="0" rtl="0" algn="l">
              <a:spcBef>
                <a:spcPts val="0"/>
              </a:spcBef>
              <a:spcAft>
                <a:spcPts val="0"/>
              </a:spcAft>
              <a:buNone/>
            </a:pPr>
            <a:r>
              <a:rPr lang="nl"/>
              <a:t>We had some budget issues. As the budget was short at KBC, we tried to look for sales outside the bank. this worked, but this made us loose focus on the actual business of Probit. the test automation itself.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Conclusion: Probit works, but the automation is not that big. currently, Probit automates the BAU work of one employee that can now focus on more challenging things to do.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0819b359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0819b359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So whats the future…</a:t>
            </a:r>
            <a:endParaRPr/>
          </a:p>
          <a:p>
            <a:pPr indent="0" lvl="0" marL="0" rtl="0" algn="l">
              <a:spcBef>
                <a:spcPts val="0"/>
              </a:spcBef>
              <a:spcAft>
                <a:spcPts val="0"/>
              </a:spcAft>
              <a:buNone/>
            </a:pPr>
            <a:r>
              <a:rPr lang="nl"/>
              <a:t>We at brno, and Thomas and Frederik, believe that there is a benefit in using Probit. Plans are to continue to automate, and improve bit by bit. Other participants in this project are welcome!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0819b359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0819b359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Frederik: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0819b359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0819b359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0819b359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0819b359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0819b359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0819b359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0819b359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0819b359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04f3286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04f3286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b852b8f9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b852b8f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Thomas: I am Thomas, and i am also co-founder of Probit. I have 4 kids: Nand is 13, Sien is 11, Toon is 7 and the smallest one, Guus is only 6. Started 2 weeks ago in first grade regular school. i love technically complex things, huge fan of Quantum computing and AI. but i also love to drink beer (Duvel is my favorite). Next to that, i make my own porto, and my own wine.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0819b359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0819b359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TBD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0819b359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0819b359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So: What is up with testing… you are all familiar with the testing business…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0819b35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0819b35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It is complex</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0819b359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0819b359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It is very-very-complex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0819b359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0819b359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Lukas: Seriously… it is tremendously complex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0.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0.jpg"/><Relationship Id="rId9" Type="http://schemas.openxmlformats.org/officeDocument/2006/relationships/image" Target="../media/image16.jpg"/><Relationship Id="rId5" Type="http://schemas.openxmlformats.org/officeDocument/2006/relationships/image" Target="../media/image2.png"/><Relationship Id="rId6" Type="http://schemas.openxmlformats.org/officeDocument/2006/relationships/image" Target="../media/image36.jpg"/><Relationship Id="rId7" Type="http://schemas.openxmlformats.org/officeDocument/2006/relationships/image" Target="../media/image8.jpg"/><Relationship Id="rId8"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3246950" y="1851075"/>
            <a:ext cx="3000000" cy="10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5200">
                <a:solidFill>
                  <a:schemeClr val="lt1"/>
                </a:solidFill>
              </a:rPr>
              <a:t>PROBIT:   </a:t>
            </a:r>
            <a:endParaRPr/>
          </a:p>
        </p:txBody>
      </p:sp>
      <p:pic>
        <p:nvPicPr>
          <p:cNvPr id="55" name="Google Shape;55;p13"/>
          <p:cNvPicPr preferRelativeResize="0"/>
          <p:nvPr/>
        </p:nvPicPr>
        <p:blipFill>
          <a:blip r:embed="rId3">
            <a:alphaModFix/>
          </a:blip>
          <a:stretch>
            <a:fillRect/>
          </a:stretch>
        </p:blipFill>
        <p:spPr>
          <a:xfrm>
            <a:off x="2248850" y="1889100"/>
            <a:ext cx="1200150" cy="1009650"/>
          </a:xfrm>
          <a:prstGeom prst="rect">
            <a:avLst/>
          </a:prstGeom>
          <a:noFill/>
          <a:ln>
            <a:noFill/>
          </a:ln>
        </p:spPr>
      </p:pic>
      <p:pic>
        <p:nvPicPr>
          <p:cNvPr id="56" name="Google Shape;56;p13"/>
          <p:cNvPicPr preferRelativeResize="0"/>
          <p:nvPr/>
        </p:nvPicPr>
        <p:blipFill>
          <a:blip r:embed="rId4">
            <a:alphaModFix/>
          </a:blip>
          <a:stretch>
            <a:fillRect/>
          </a:stretch>
        </p:blipFill>
        <p:spPr>
          <a:xfrm>
            <a:off x="8285925" y="4437756"/>
            <a:ext cx="763325" cy="594157"/>
          </a:xfrm>
          <a:prstGeom prst="rect">
            <a:avLst/>
          </a:prstGeom>
          <a:noFill/>
          <a:ln>
            <a:noFill/>
          </a:ln>
        </p:spPr>
      </p:pic>
      <p:sp>
        <p:nvSpPr>
          <p:cNvPr id="57" name="Google Shape;57;p13"/>
          <p:cNvSpPr txBox="1"/>
          <p:nvPr/>
        </p:nvSpPr>
        <p:spPr>
          <a:xfrm>
            <a:off x="7284750" y="3976125"/>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Powered by</a:t>
            </a:r>
            <a:endParaRPr>
              <a:solidFill>
                <a:srgbClr val="FFFFFF"/>
              </a:solidFill>
            </a:endParaRPr>
          </a:p>
        </p:txBody>
      </p:sp>
      <p:pic>
        <p:nvPicPr>
          <p:cNvPr id="58" name="Google Shape;58;p13"/>
          <p:cNvPicPr preferRelativeResize="0"/>
          <p:nvPr/>
        </p:nvPicPr>
        <p:blipFill>
          <a:blip r:embed="rId5">
            <a:alphaModFix/>
          </a:blip>
          <a:stretch>
            <a:fillRect/>
          </a:stretch>
        </p:blipFill>
        <p:spPr>
          <a:xfrm>
            <a:off x="7566575" y="4437763"/>
            <a:ext cx="594150" cy="594150"/>
          </a:xfrm>
          <a:prstGeom prst="rect">
            <a:avLst/>
          </a:prstGeom>
          <a:noFill/>
          <a:ln>
            <a:noFill/>
          </a:ln>
        </p:spPr>
      </p:pic>
      <p:sp>
        <p:nvSpPr>
          <p:cNvPr id="59" name="Google Shape;59;p13"/>
          <p:cNvSpPr txBox="1"/>
          <p:nvPr/>
        </p:nvSpPr>
        <p:spPr>
          <a:xfrm>
            <a:off x="3449000" y="2672800"/>
            <a:ext cx="5475900" cy="14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2400">
                <a:solidFill>
                  <a:srgbClr val="FFFFFF"/>
                </a:solidFill>
              </a:rPr>
              <a:t>What happens, when you combine behaviour of production users, Test Automation and AI</a:t>
            </a:r>
            <a:endParaRPr sz="2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414375" y="2323350"/>
            <a:ext cx="4224300" cy="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600">
                <a:solidFill>
                  <a:srgbClr val="FFFFFF"/>
                </a:solidFill>
              </a:rPr>
              <a:t>Why</a:t>
            </a:r>
            <a:r>
              <a:rPr lang="nl">
                <a:solidFill>
                  <a:srgbClr val="FFFFFF"/>
                </a:solidFill>
              </a:rPr>
              <a:t>?</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1221825" y="0"/>
            <a:ext cx="6858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What does that mean?</a:t>
            </a:r>
            <a:endParaRPr>
              <a:solidFill>
                <a:srgbClr val="FFFFFF"/>
              </a:solidFill>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AutoNum type="arabicPeriod"/>
            </a:pPr>
            <a:r>
              <a:rPr lang="nl">
                <a:solidFill>
                  <a:srgbClr val="FFFFFF"/>
                </a:solidFill>
              </a:rPr>
              <a:t>inventing </a:t>
            </a:r>
            <a:r>
              <a:rPr b="1" lang="nl" u="sng">
                <a:solidFill>
                  <a:srgbClr val="FFFFFF"/>
                </a:solidFill>
              </a:rPr>
              <a:t>scenario’s</a:t>
            </a:r>
            <a:r>
              <a:rPr lang="nl">
                <a:solidFill>
                  <a:srgbClr val="FFFFFF"/>
                </a:solidFill>
              </a:rPr>
              <a:t>, implementing, testing, understanding</a:t>
            </a:r>
            <a:endParaRPr>
              <a:solidFill>
                <a:srgbClr val="FFFFFF"/>
              </a:solidFill>
            </a:endParaRPr>
          </a:p>
          <a:p>
            <a:pPr indent="-342900" lvl="0" marL="457200" rtl="0" algn="l">
              <a:spcBef>
                <a:spcPts val="0"/>
              </a:spcBef>
              <a:spcAft>
                <a:spcPts val="0"/>
              </a:spcAft>
              <a:buClr>
                <a:srgbClr val="FFFFFF"/>
              </a:buClr>
              <a:buSzPts val="1800"/>
              <a:buAutoNum type="arabicPeriod"/>
            </a:pPr>
            <a:r>
              <a:rPr lang="nl">
                <a:solidFill>
                  <a:srgbClr val="FFFFFF"/>
                </a:solidFill>
              </a:rPr>
              <a:t>complex user behaviour -&gt; </a:t>
            </a:r>
            <a:r>
              <a:rPr b="1" lang="nl" u="sng">
                <a:solidFill>
                  <a:srgbClr val="FFFFFF"/>
                </a:solidFill>
              </a:rPr>
              <a:t>complex BAU</a:t>
            </a:r>
            <a:r>
              <a:rPr lang="nl">
                <a:solidFill>
                  <a:srgbClr val="FFFFFF"/>
                </a:solidFill>
              </a:rPr>
              <a:t>, what was working, was it suppose to work like that-&gt; euh… I don’t know? How should it work… hmm it worked like that I think, but I bet it should not work like that??</a:t>
            </a:r>
            <a:endParaRPr>
              <a:solidFill>
                <a:srgbClr val="FFFFFF"/>
              </a:solidFill>
            </a:endParaRPr>
          </a:p>
          <a:p>
            <a:pPr indent="-342900" lvl="0" marL="457200" rtl="0" algn="l">
              <a:spcBef>
                <a:spcPts val="0"/>
              </a:spcBef>
              <a:spcAft>
                <a:spcPts val="0"/>
              </a:spcAft>
              <a:buClr>
                <a:srgbClr val="FFFFFF"/>
              </a:buClr>
              <a:buSzPts val="1800"/>
              <a:buAutoNum type="arabicPeriod"/>
            </a:pPr>
            <a:r>
              <a:rPr b="1" lang="nl" u="sng">
                <a:solidFill>
                  <a:srgbClr val="FFFFFF"/>
                </a:solidFill>
              </a:rPr>
              <a:t>Html, javascript</a:t>
            </a:r>
            <a:r>
              <a:rPr lang="nl">
                <a:solidFill>
                  <a:srgbClr val="FFFFFF"/>
                </a:solidFill>
              </a:rPr>
              <a:t>: dev overdesigned, it’s difficult, it’s not the tool for the job. It’s the hammer and everything looks like a nail</a:t>
            </a:r>
            <a:endParaRPr>
              <a:solidFill>
                <a:srgbClr val="FFFFFF"/>
              </a:solidFill>
            </a:endParaRPr>
          </a:p>
          <a:p>
            <a:pPr indent="-342900" lvl="0" marL="457200" rtl="0" algn="l">
              <a:spcBef>
                <a:spcPts val="0"/>
              </a:spcBef>
              <a:spcAft>
                <a:spcPts val="0"/>
              </a:spcAft>
              <a:buClr>
                <a:srgbClr val="FFFFFF"/>
              </a:buClr>
              <a:buSzPts val="1800"/>
              <a:buAutoNum type="arabicPeriod"/>
            </a:pPr>
            <a:r>
              <a:rPr lang="nl">
                <a:solidFill>
                  <a:srgbClr val="FFFFFF"/>
                </a:solidFill>
              </a:rPr>
              <a:t>changing customer needs, changing business, changing devs, changing frameworks, changing infrastructure needs, changing plans, changing changes, changing the changed changes, changing the change changes back to the change, changing… </a:t>
            </a:r>
            <a:r>
              <a:rPr b="1" lang="nl" u="sng">
                <a:solidFill>
                  <a:srgbClr val="FFFFFF"/>
                </a:solidFill>
              </a:rPr>
              <a:t>aaaaa</a:t>
            </a:r>
            <a:r>
              <a:rPr lang="nl">
                <a:solidFill>
                  <a:srgbClr val="FFFFFF"/>
                </a:solidFill>
              </a:rPr>
              <a:t> my gooood when is it going to stop??????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660150" y="2384800"/>
            <a:ext cx="368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NEVER</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6"/>
          <p:cNvPicPr preferRelativeResize="0"/>
          <p:nvPr/>
        </p:nvPicPr>
        <p:blipFill>
          <a:blip r:embed="rId3">
            <a:alphaModFix/>
          </a:blip>
          <a:stretch>
            <a:fillRect/>
          </a:stretch>
        </p:blipFill>
        <p:spPr>
          <a:xfrm>
            <a:off x="110250" y="75125"/>
            <a:ext cx="8947350" cy="502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Probit</a:t>
            </a:r>
            <a:endParaRPr>
              <a:solidFill>
                <a:srgbClr val="FFFFFF"/>
              </a:solidFill>
            </a:endParaRPr>
          </a:p>
        </p:txBody>
      </p:sp>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What does it do?</a:t>
            </a:r>
            <a:endParaRPr>
              <a:solidFill>
                <a:srgbClr val="FFFFFF"/>
              </a:solidFill>
            </a:endParaRPr>
          </a:p>
          <a:p>
            <a:pPr indent="-342900" lvl="0" marL="457200" rtl="0" algn="l">
              <a:spcBef>
                <a:spcPts val="1600"/>
              </a:spcBef>
              <a:spcAft>
                <a:spcPts val="0"/>
              </a:spcAft>
              <a:buClr>
                <a:srgbClr val="FFFFFF"/>
              </a:buClr>
              <a:buSzPts val="1800"/>
              <a:buAutoNum type="arabicPeriod"/>
            </a:pPr>
            <a:r>
              <a:rPr lang="nl">
                <a:solidFill>
                  <a:srgbClr val="FFFFFF"/>
                </a:solidFill>
              </a:rPr>
              <a:t>captures production actions</a:t>
            </a:r>
            <a:endParaRPr>
              <a:solidFill>
                <a:srgbClr val="FFFFFF"/>
              </a:solidFill>
            </a:endParaRPr>
          </a:p>
          <a:p>
            <a:pPr indent="-342900" lvl="0" marL="457200" rtl="0" algn="l">
              <a:spcBef>
                <a:spcPts val="0"/>
              </a:spcBef>
              <a:spcAft>
                <a:spcPts val="0"/>
              </a:spcAft>
              <a:buClr>
                <a:srgbClr val="FFFFFF"/>
              </a:buClr>
              <a:buSzPts val="1800"/>
              <a:buAutoNum type="arabicPeriod"/>
            </a:pPr>
            <a:r>
              <a:rPr lang="nl">
                <a:solidFill>
                  <a:srgbClr val="FFFFFF"/>
                </a:solidFill>
              </a:rPr>
              <a:t>AI</a:t>
            </a:r>
            <a:endParaRPr>
              <a:solidFill>
                <a:srgbClr val="FFFFFF"/>
              </a:solidFill>
            </a:endParaRPr>
          </a:p>
          <a:p>
            <a:pPr indent="-342900" lvl="0" marL="457200" rtl="0" algn="l">
              <a:spcBef>
                <a:spcPts val="0"/>
              </a:spcBef>
              <a:spcAft>
                <a:spcPts val="0"/>
              </a:spcAft>
              <a:buClr>
                <a:srgbClr val="FFFFFF"/>
              </a:buClr>
              <a:buSzPts val="1800"/>
              <a:buAutoNum type="arabicPeriod"/>
            </a:pPr>
            <a:r>
              <a:rPr lang="nl">
                <a:solidFill>
                  <a:srgbClr val="FFFFFF"/>
                </a:solidFill>
              </a:rPr>
              <a:t>behaviour model</a:t>
            </a:r>
            <a:endParaRPr>
              <a:solidFill>
                <a:srgbClr val="FFFFFF"/>
              </a:solidFill>
            </a:endParaRPr>
          </a:p>
          <a:p>
            <a:pPr indent="-342900" lvl="0" marL="457200" rtl="0" algn="l">
              <a:spcBef>
                <a:spcPts val="0"/>
              </a:spcBef>
              <a:spcAft>
                <a:spcPts val="0"/>
              </a:spcAft>
              <a:buClr>
                <a:srgbClr val="FFFFFF"/>
              </a:buClr>
              <a:buSzPts val="1800"/>
              <a:buAutoNum type="arabicPeriod"/>
            </a:pPr>
            <a:r>
              <a:rPr lang="nl">
                <a:solidFill>
                  <a:srgbClr val="FFFFFF"/>
                </a:solidFill>
              </a:rPr>
              <a:t>Bots</a:t>
            </a:r>
            <a:endParaRPr>
              <a:solidFill>
                <a:srgbClr val="FFFFFF"/>
              </a:solidFill>
            </a:endParaRPr>
          </a:p>
          <a:p>
            <a:pPr indent="-342900" lvl="0" marL="457200" rtl="0" algn="l">
              <a:spcBef>
                <a:spcPts val="0"/>
              </a:spcBef>
              <a:spcAft>
                <a:spcPts val="0"/>
              </a:spcAft>
              <a:buClr>
                <a:srgbClr val="FFFFFF"/>
              </a:buClr>
              <a:buSzPts val="1800"/>
              <a:buAutoNum type="arabicPeriod"/>
            </a:pPr>
            <a:r>
              <a:rPr lang="nl">
                <a:solidFill>
                  <a:srgbClr val="FFFFFF"/>
                </a:solidFill>
              </a:rPr>
              <a:t>BAU </a:t>
            </a:r>
            <a:endParaRPr>
              <a:solidFill>
                <a:srgbClr val="FFFFFF"/>
              </a:solidFill>
            </a:endParaRPr>
          </a:p>
        </p:txBody>
      </p:sp>
      <p:sp>
        <p:nvSpPr>
          <p:cNvPr id="159" name="Google Shape;159;p27"/>
          <p:cNvSpPr/>
          <p:nvPr/>
        </p:nvSpPr>
        <p:spPr>
          <a:xfrm rot="-7893348">
            <a:off x="1542799" y="2851081"/>
            <a:ext cx="183614" cy="403327"/>
          </a:xfrm>
          <a:prstGeom prst="halfFrame">
            <a:avLst>
              <a:gd fmla="val 33333" name="adj1"/>
              <a:gd fmla="val 33333"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This made us very enthousiastic!!!</a:t>
            </a:r>
            <a:endParaRPr>
              <a:solidFill>
                <a:srgbClr val="FFFFFF"/>
              </a:solidFill>
            </a:endParaRPr>
          </a:p>
        </p:txBody>
      </p:sp>
      <p:sp>
        <p:nvSpPr>
          <p:cNvPr id="165" name="Google Shape;16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 name="Google Shape;166;p28"/>
          <p:cNvPicPr preferRelativeResize="0"/>
          <p:nvPr/>
        </p:nvPicPr>
        <p:blipFill>
          <a:blip r:embed="rId3">
            <a:alphaModFix/>
          </a:blip>
          <a:stretch>
            <a:fillRect/>
          </a:stretch>
        </p:blipFill>
        <p:spPr>
          <a:xfrm>
            <a:off x="656500" y="1087951"/>
            <a:ext cx="7572693" cy="376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BUT!!!</a:t>
            </a:r>
            <a:endParaRPr>
              <a:solidFill>
                <a:srgbClr val="FFFFFF"/>
              </a:solidFill>
            </a:endParaRPr>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3" name="Google Shape;173;p29"/>
          <p:cNvPicPr preferRelativeResize="0"/>
          <p:nvPr/>
        </p:nvPicPr>
        <p:blipFill rotWithShape="1">
          <a:blip r:embed="rId3">
            <a:alphaModFix/>
          </a:blip>
          <a:srcRect b="12876" l="0" r="12876" t="0"/>
          <a:stretch/>
        </p:blipFill>
        <p:spPr>
          <a:xfrm>
            <a:off x="2048625" y="1062848"/>
            <a:ext cx="4964450" cy="3723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Challenges</a:t>
            </a:r>
            <a:endParaRPr>
              <a:solidFill>
                <a:srgbClr val="FFFFFF"/>
              </a:solidFill>
            </a:endParaRPr>
          </a:p>
        </p:txBody>
      </p:sp>
      <p:sp>
        <p:nvSpPr>
          <p:cNvPr id="179" name="Google Shape;17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nl">
                <a:solidFill>
                  <a:srgbClr val="FFFFFF"/>
                </a:solidFill>
              </a:rPr>
              <a:t>scenarios</a:t>
            </a:r>
            <a:endParaRPr>
              <a:solidFill>
                <a:srgbClr val="FFFFFF"/>
              </a:solidFill>
            </a:endParaRPr>
          </a:p>
          <a:p>
            <a:pPr indent="-342900" lvl="0" marL="457200" rtl="0" algn="l">
              <a:spcBef>
                <a:spcPts val="0"/>
              </a:spcBef>
              <a:spcAft>
                <a:spcPts val="0"/>
              </a:spcAft>
              <a:buClr>
                <a:srgbClr val="FFFFFF"/>
              </a:buClr>
              <a:buSzPts val="1800"/>
              <a:buChar char="-"/>
            </a:pPr>
            <a:r>
              <a:rPr lang="nl">
                <a:solidFill>
                  <a:srgbClr val="FFFFFF"/>
                </a:solidFill>
              </a:rPr>
              <a:t>Validation</a:t>
            </a:r>
            <a:endParaRPr>
              <a:solidFill>
                <a:srgbClr val="FFFFFF"/>
              </a:solidFill>
            </a:endParaRPr>
          </a:p>
          <a:p>
            <a:pPr indent="-342900" lvl="0" marL="457200" rtl="0" algn="l">
              <a:spcBef>
                <a:spcPts val="0"/>
              </a:spcBef>
              <a:spcAft>
                <a:spcPts val="0"/>
              </a:spcAft>
              <a:buClr>
                <a:srgbClr val="FFFFFF"/>
              </a:buClr>
              <a:buSzPts val="1800"/>
              <a:buChar char="-"/>
            </a:pPr>
            <a:r>
              <a:rPr lang="nl">
                <a:solidFill>
                  <a:srgbClr val="FFFFFF"/>
                </a:solidFill>
              </a:rPr>
              <a:t>execution</a:t>
            </a:r>
            <a:endParaRPr>
              <a:solidFill>
                <a:srgbClr val="FFFFFF"/>
              </a:solidFill>
            </a:endParaRPr>
          </a:p>
          <a:p>
            <a:pPr indent="0" lvl="0" marL="0" rtl="0" algn="l">
              <a:spcBef>
                <a:spcPts val="1600"/>
              </a:spcBef>
              <a:spcAft>
                <a:spcPts val="1600"/>
              </a:spcAft>
              <a:buNone/>
            </a:pPr>
            <a:r>
              <a:rPr lang="nl">
                <a:solidFill>
                  <a:srgbClr val="FFFFFF"/>
                </a:solidFill>
              </a:rPr>
              <a:t>We execute what is happening on prod and validate by means of technical error detection and by reachable and unreachable functionality</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On this idea we started working on it with Lukas &amp; others</a:t>
            </a:r>
            <a:endParaRPr>
              <a:solidFill>
                <a:srgbClr val="FFFFFF"/>
              </a:solidFill>
            </a:endParaRPr>
          </a:p>
        </p:txBody>
      </p:sp>
      <p:sp>
        <p:nvSpPr>
          <p:cNvPr id="185" name="Google Shape;18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nl">
                <a:solidFill>
                  <a:srgbClr val="FFFFFF"/>
                </a:solidFill>
              </a:rPr>
              <a:t>First milestone: validation that it worked:</a:t>
            </a:r>
            <a:endParaRPr>
              <a:solidFill>
                <a:srgbClr val="FFFFFF"/>
              </a:solidFill>
            </a:endParaRPr>
          </a:p>
          <a:p>
            <a:pPr indent="0" lvl="0" marL="0" rtl="0" algn="l">
              <a:spcBef>
                <a:spcPts val="1600"/>
              </a:spcBef>
              <a:spcAft>
                <a:spcPts val="1600"/>
              </a:spcAft>
              <a:buNone/>
            </a:pPr>
            <a:r>
              <a:rPr lang="nl">
                <a:solidFill>
                  <a:srgbClr val="FFFFFF"/>
                </a:solidFill>
              </a:rPr>
              <a:t>October 2018 Probit worked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357549" y="255350"/>
            <a:ext cx="6260705" cy="46984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Oktober 2018</a:t>
            </a:r>
            <a:endParaRPr>
              <a:solidFill>
                <a:srgbClr val="FFFFFF"/>
              </a:solidFill>
            </a:endParaRPr>
          </a:p>
        </p:txBody>
      </p:sp>
      <p:pic>
        <p:nvPicPr>
          <p:cNvPr id="191" name="Google Shape;191;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2" name="Google Shape;19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Bots run: 1 day: 5 bots, &gt;1000 scenario’s executed</a:t>
            </a:r>
            <a:endParaRPr>
              <a:solidFill>
                <a:srgbClr val="FFFFFF"/>
              </a:solidFill>
            </a:endParaRPr>
          </a:p>
          <a:p>
            <a:pPr indent="0" lvl="0" marL="0" rtl="0" algn="l">
              <a:spcBef>
                <a:spcPts val="1600"/>
              </a:spcBef>
              <a:spcAft>
                <a:spcPts val="0"/>
              </a:spcAft>
              <a:buNone/>
            </a:pPr>
            <a:r>
              <a:rPr lang="nl">
                <a:solidFill>
                  <a:srgbClr val="FFFFFF"/>
                </a:solidFill>
              </a:rPr>
              <a:t>found 30 defects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193" name="Google Shape;193;p32"/>
          <p:cNvSpPr txBox="1"/>
          <p:nvPr/>
        </p:nvSpPr>
        <p:spPr>
          <a:xfrm>
            <a:off x="359875" y="272100"/>
            <a:ext cx="50556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3600">
                <a:solidFill>
                  <a:srgbClr val="FFFFFF"/>
                </a:solidFill>
              </a:rPr>
              <a:t>It Works!!!</a:t>
            </a:r>
            <a:endParaRPr sz="36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SCreenshots of probit and workings</a:t>
            </a:r>
            <a:endParaRPr/>
          </a:p>
        </p:txBody>
      </p:sp>
      <p:sp>
        <p:nvSpPr>
          <p:cNvPr id="199" name="Google Shape;19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l"/>
              <a:t>Demo movie??</a:t>
            </a:r>
            <a:endParaRPr/>
          </a:p>
        </p:txBody>
      </p:sp>
      <p:pic>
        <p:nvPicPr>
          <p:cNvPr id="200" name="Google Shape;200;p33"/>
          <p:cNvPicPr preferRelativeResize="0"/>
          <p:nvPr/>
        </p:nvPicPr>
        <p:blipFill>
          <a:blip r:embed="rId3">
            <a:alphaModFix/>
          </a:blip>
          <a:stretch>
            <a:fillRect/>
          </a:stretch>
        </p:blipFill>
        <p:spPr>
          <a:xfrm>
            <a:off x="0" y="261952"/>
            <a:ext cx="9144000" cy="46195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34"/>
          <p:cNvPicPr preferRelativeResize="0"/>
          <p:nvPr/>
        </p:nvPicPr>
        <p:blipFill>
          <a:blip r:embed="rId3">
            <a:alphaModFix/>
          </a:blip>
          <a:stretch>
            <a:fillRect/>
          </a:stretch>
        </p:blipFill>
        <p:spPr>
          <a:xfrm>
            <a:off x="0" y="320074"/>
            <a:ext cx="9143997" cy="4503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35"/>
          <p:cNvPicPr preferRelativeResize="0"/>
          <p:nvPr/>
        </p:nvPicPr>
        <p:blipFill>
          <a:blip r:embed="rId3">
            <a:alphaModFix/>
          </a:blip>
          <a:stretch>
            <a:fillRect/>
          </a:stretch>
        </p:blipFill>
        <p:spPr>
          <a:xfrm>
            <a:off x="0" y="483103"/>
            <a:ext cx="9144001" cy="41772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1" name="Google Shape;221;p36"/>
          <p:cNvPicPr preferRelativeResize="0"/>
          <p:nvPr/>
        </p:nvPicPr>
        <p:blipFill>
          <a:blip r:embed="rId3">
            <a:alphaModFix/>
          </a:blip>
          <a:stretch>
            <a:fillRect/>
          </a:stretch>
        </p:blipFill>
        <p:spPr>
          <a:xfrm>
            <a:off x="0" y="336428"/>
            <a:ext cx="9144000" cy="447064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37"/>
          <p:cNvPicPr preferRelativeResize="0"/>
          <p:nvPr/>
        </p:nvPicPr>
        <p:blipFill>
          <a:blip r:embed="rId3">
            <a:alphaModFix/>
          </a:blip>
          <a:stretch>
            <a:fillRect/>
          </a:stretch>
        </p:blipFill>
        <p:spPr>
          <a:xfrm>
            <a:off x="0" y="428282"/>
            <a:ext cx="9144001" cy="42869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138300"/>
            <a:ext cx="8520600" cy="15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400">
                <a:solidFill>
                  <a:srgbClr val="FFFFFF"/>
                </a:solidFill>
              </a:rPr>
              <a:t>match (g:GraphAction)--(a:Action)--(e:Execution)--(ex:Exception) where ex.message contains “TOUCH ERROR” </a:t>
            </a:r>
            <a:endParaRPr sz="2400">
              <a:solidFill>
                <a:srgbClr val="FFFFFF"/>
              </a:solidFill>
            </a:endParaRPr>
          </a:p>
        </p:txBody>
      </p:sp>
      <p:pic>
        <p:nvPicPr>
          <p:cNvPr id="234" name="Google Shape;234;p38"/>
          <p:cNvPicPr preferRelativeResize="0"/>
          <p:nvPr/>
        </p:nvPicPr>
        <p:blipFill rotWithShape="1">
          <a:blip r:embed="rId3">
            <a:alphaModFix/>
          </a:blip>
          <a:srcRect b="26320" l="-620" r="619" t="-26320"/>
          <a:stretch/>
        </p:blipFill>
        <p:spPr>
          <a:xfrm>
            <a:off x="534775" y="302625"/>
            <a:ext cx="7880002" cy="4432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39"/>
          <p:cNvPicPr preferRelativeResize="0"/>
          <p:nvPr/>
        </p:nvPicPr>
        <p:blipFill>
          <a:blip r:embed="rId3">
            <a:alphaModFix/>
          </a:blip>
          <a:stretch>
            <a:fillRect/>
          </a:stretch>
        </p:blipFill>
        <p:spPr>
          <a:xfrm>
            <a:off x="0" y="364860"/>
            <a:ext cx="9143996" cy="44137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40"/>
          <p:cNvPicPr preferRelativeResize="0"/>
          <p:nvPr/>
        </p:nvPicPr>
        <p:blipFill>
          <a:blip r:embed="rId3">
            <a:alphaModFix/>
          </a:blip>
          <a:stretch>
            <a:fillRect/>
          </a:stretch>
        </p:blipFill>
        <p:spPr>
          <a:xfrm>
            <a:off x="0" y="323044"/>
            <a:ext cx="9143999" cy="449741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41"/>
          <p:cNvPicPr preferRelativeResize="0"/>
          <p:nvPr/>
        </p:nvPicPr>
        <p:blipFill>
          <a:blip r:embed="rId3">
            <a:alphaModFix/>
          </a:blip>
          <a:stretch>
            <a:fillRect/>
          </a:stretch>
        </p:blipFill>
        <p:spPr>
          <a:xfrm>
            <a:off x="0" y="323044"/>
            <a:ext cx="9143999" cy="4497411"/>
          </a:xfrm>
          <a:prstGeom prst="rect">
            <a:avLst/>
          </a:prstGeom>
          <a:noFill/>
          <a:ln>
            <a:noFill/>
          </a:ln>
        </p:spPr>
      </p:pic>
      <p:pic>
        <p:nvPicPr>
          <p:cNvPr id="256" name="Google Shape;256;p41"/>
          <p:cNvPicPr preferRelativeResize="0"/>
          <p:nvPr/>
        </p:nvPicPr>
        <p:blipFill>
          <a:blip r:embed="rId4">
            <a:alphaModFix/>
          </a:blip>
          <a:stretch>
            <a:fillRect/>
          </a:stretch>
        </p:blipFill>
        <p:spPr>
          <a:xfrm>
            <a:off x="55175" y="873785"/>
            <a:ext cx="9144002" cy="26700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nvSpPr>
        <p:spPr>
          <a:xfrm>
            <a:off x="3262375" y="190575"/>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3000">
                <a:solidFill>
                  <a:srgbClr val="FFFFFF"/>
                </a:solidFill>
              </a:rPr>
              <a:t>Frederik Byl</a:t>
            </a:r>
            <a:endParaRPr sz="3000">
              <a:solidFill>
                <a:srgbClr val="FFFFFF"/>
              </a:solidFill>
            </a:endParaRPr>
          </a:p>
        </p:txBody>
      </p:sp>
      <p:pic>
        <p:nvPicPr>
          <p:cNvPr id="70" name="Google Shape;70;p15"/>
          <p:cNvPicPr preferRelativeResize="0"/>
          <p:nvPr/>
        </p:nvPicPr>
        <p:blipFill>
          <a:blip r:embed="rId3">
            <a:alphaModFix/>
          </a:blip>
          <a:stretch>
            <a:fillRect/>
          </a:stretch>
        </p:blipFill>
        <p:spPr>
          <a:xfrm>
            <a:off x="3330100" y="1164975"/>
            <a:ext cx="2117124" cy="2150725"/>
          </a:xfrm>
          <a:prstGeom prst="rect">
            <a:avLst/>
          </a:prstGeom>
          <a:noFill/>
          <a:ln>
            <a:noFill/>
          </a:ln>
        </p:spPr>
      </p:pic>
      <p:pic>
        <p:nvPicPr>
          <p:cNvPr id="71" name="Google Shape;71;p15"/>
          <p:cNvPicPr preferRelativeResize="0"/>
          <p:nvPr/>
        </p:nvPicPr>
        <p:blipFill>
          <a:blip r:embed="rId4">
            <a:alphaModFix/>
          </a:blip>
          <a:stretch>
            <a:fillRect/>
          </a:stretch>
        </p:blipFill>
        <p:spPr>
          <a:xfrm>
            <a:off x="481482" y="2948476"/>
            <a:ext cx="1095725" cy="722075"/>
          </a:xfrm>
          <a:prstGeom prst="rect">
            <a:avLst/>
          </a:prstGeom>
          <a:noFill/>
          <a:ln>
            <a:noFill/>
          </a:ln>
        </p:spPr>
      </p:pic>
      <p:pic>
        <p:nvPicPr>
          <p:cNvPr id="72" name="Google Shape;72;p15"/>
          <p:cNvPicPr preferRelativeResize="0"/>
          <p:nvPr/>
        </p:nvPicPr>
        <p:blipFill>
          <a:blip r:embed="rId5">
            <a:alphaModFix/>
          </a:blip>
          <a:stretch>
            <a:fillRect/>
          </a:stretch>
        </p:blipFill>
        <p:spPr>
          <a:xfrm>
            <a:off x="971650" y="3927400"/>
            <a:ext cx="840700" cy="840700"/>
          </a:xfrm>
          <a:prstGeom prst="rect">
            <a:avLst/>
          </a:prstGeom>
          <a:noFill/>
          <a:ln>
            <a:noFill/>
          </a:ln>
        </p:spPr>
      </p:pic>
      <p:pic>
        <p:nvPicPr>
          <p:cNvPr id="73" name="Google Shape;73;p15"/>
          <p:cNvPicPr preferRelativeResize="0"/>
          <p:nvPr/>
        </p:nvPicPr>
        <p:blipFill>
          <a:blip r:embed="rId6">
            <a:alphaModFix/>
          </a:blip>
          <a:stretch>
            <a:fillRect/>
          </a:stretch>
        </p:blipFill>
        <p:spPr>
          <a:xfrm>
            <a:off x="514700" y="1073825"/>
            <a:ext cx="1244540" cy="364025"/>
          </a:xfrm>
          <a:prstGeom prst="rect">
            <a:avLst/>
          </a:prstGeom>
          <a:noFill/>
          <a:ln>
            <a:noFill/>
          </a:ln>
        </p:spPr>
      </p:pic>
      <p:pic>
        <p:nvPicPr>
          <p:cNvPr id="74" name="Google Shape;74;p15"/>
          <p:cNvPicPr preferRelativeResize="0"/>
          <p:nvPr/>
        </p:nvPicPr>
        <p:blipFill>
          <a:blip r:embed="rId7">
            <a:alphaModFix/>
          </a:blip>
          <a:stretch>
            <a:fillRect/>
          </a:stretch>
        </p:blipFill>
        <p:spPr>
          <a:xfrm>
            <a:off x="612175" y="246714"/>
            <a:ext cx="1049601" cy="551036"/>
          </a:xfrm>
          <a:prstGeom prst="rect">
            <a:avLst/>
          </a:prstGeom>
          <a:noFill/>
          <a:ln>
            <a:noFill/>
          </a:ln>
        </p:spPr>
      </p:pic>
      <p:pic>
        <p:nvPicPr>
          <p:cNvPr id="75" name="Google Shape;75;p15"/>
          <p:cNvPicPr preferRelativeResize="0"/>
          <p:nvPr/>
        </p:nvPicPr>
        <p:blipFill>
          <a:blip r:embed="rId8">
            <a:alphaModFix/>
          </a:blip>
          <a:stretch>
            <a:fillRect/>
          </a:stretch>
        </p:blipFill>
        <p:spPr>
          <a:xfrm>
            <a:off x="2041675" y="3315701"/>
            <a:ext cx="789774" cy="792401"/>
          </a:xfrm>
          <a:prstGeom prst="rect">
            <a:avLst/>
          </a:prstGeom>
          <a:noFill/>
          <a:ln>
            <a:noFill/>
          </a:ln>
        </p:spPr>
      </p:pic>
      <p:pic>
        <p:nvPicPr>
          <p:cNvPr id="76" name="Google Shape;76;p15"/>
          <p:cNvPicPr preferRelativeResize="0"/>
          <p:nvPr/>
        </p:nvPicPr>
        <p:blipFill>
          <a:blip r:embed="rId9">
            <a:alphaModFix/>
          </a:blip>
          <a:stretch>
            <a:fillRect/>
          </a:stretch>
        </p:blipFill>
        <p:spPr>
          <a:xfrm>
            <a:off x="7336900" y="2383001"/>
            <a:ext cx="1720550" cy="1287550"/>
          </a:xfrm>
          <a:prstGeom prst="rect">
            <a:avLst/>
          </a:prstGeom>
          <a:noFill/>
          <a:ln>
            <a:noFill/>
          </a:ln>
        </p:spPr>
      </p:pic>
      <p:pic>
        <p:nvPicPr>
          <p:cNvPr id="77" name="Google Shape;77;p15"/>
          <p:cNvPicPr preferRelativeResize="0"/>
          <p:nvPr/>
        </p:nvPicPr>
        <p:blipFill>
          <a:blip r:embed="rId10">
            <a:alphaModFix/>
          </a:blip>
          <a:stretch>
            <a:fillRect/>
          </a:stretch>
        </p:blipFill>
        <p:spPr>
          <a:xfrm>
            <a:off x="6039601" y="180476"/>
            <a:ext cx="2696307" cy="2150725"/>
          </a:xfrm>
          <a:prstGeom prst="rect">
            <a:avLst/>
          </a:prstGeom>
          <a:noFill/>
          <a:ln>
            <a:noFill/>
          </a:ln>
        </p:spPr>
      </p:pic>
      <p:pic>
        <p:nvPicPr>
          <p:cNvPr id="78" name="Google Shape;78;p15"/>
          <p:cNvPicPr preferRelativeResize="0"/>
          <p:nvPr/>
        </p:nvPicPr>
        <p:blipFill>
          <a:blip r:embed="rId11">
            <a:alphaModFix/>
          </a:blip>
          <a:stretch>
            <a:fillRect/>
          </a:stretch>
        </p:blipFill>
        <p:spPr>
          <a:xfrm>
            <a:off x="5667150" y="3403950"/>
            <a:ext cx="1913374" cy="2238750"/>
          </a:xfrm>
          <a:prstGeom prst="rect">
            <a:avLst/>
          </a:prstGeom>
          <a:noFill/>
          <a:ln>
            <a:noFill/>
          </a:ln>
        </p:spPr>
      </p:pic>
      <p:pic>
        <p:nvPicPr>
          <p:cNvPr id="79" name="Google Shape;79;p15"/>
          <p:cNvPicPr preferRelativeResize="0"/>
          <p:nvPr/>
        </p:nvPicPr>
        <p:blipFill>
          <a:blip r:embed="rId12">
            <a:alphaModFix/>
          </a:blip>
          <a:stretch>
            <a:fillRect/>
          </a:stretch>
        </p:blipFill>
        <p:spPr>
          <a:xfrm>
            <a:off x="1887050" y="700272"/>
            <a:ext cx="881013" cy="3640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Set backs / challenges</a:t>
            </a:r>
            <a:endParaRPr>
              <a:solidFill>
                <a:srgbClr val="FFFFFF"/>
              </a:solidFill>
            </a:endParaRPr>
          </a:p>
        </p:txBody>
      </p:sp>
      <p:sp>
        <p:nvSpPr>
          <p:cNvPr id="262" name="Google Shape;262;p42"/>
          <p:cNvSpPr txBox="1"/>
          <p:nvPr>
            <p:ph idx="1" type="body"/>
          </p:nvPr>
        </p:nvSpPr>
        <p:spPr>
          <a:xfrm>
            <a:off x="311700" y="1152475"/>
            <a:ext cx="8520600" cy="38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Dynatrace data bad</a:t>
            </a:r>
            <a:endParaRPr>
              <a:solidFill>
                <a:srgbClr val="FFFFFF"/>
              </a:solidFill>
            </a:endParaRPr>
          </a:p>
          <a:p>
            <a:pPr indent="0" lvl="0" marL="0" rtl="0" algn="l">
              <a:spcBef>
                <a:spcPts val="1600"/>
              </a:spcBef>
              <a:spcAft>
                <a:spcPts val="0"/>
              </a:spcAft>
              <a:buNone/>
            </a:pPr>
            <a:r>
              <a:rPr lang="nl">
                <a:solidFill>
                  <a:srgbClr val="FFFFFF"/>
                </a:solidFill>
              </a:rPr>
              <a:t>Good release</a:t>
            </a:r>
            <a:endParaRPr>
              <a:solidFill>
                <a:srgbClr val="FFFFFF"/>
              </a:solidFill>
            </a:endParaRPr>
          </a:p>
          <a:p>
            <a:pPr indent="0" lvl="0" marL="0" rtl="0" algn="l">
              <a:spcBef>
                <a:spcPts val="1600"/>
              </a:spcBef>
              <a:spcAft>
                <a:spcPts val="0"/>
              </a:spcAft>
              <a:buNone/>
            </a:pPr>
            <a:r>
              <a:rPr lang="nl">
                <a:solidFill>
                  <a:srgbClr val="FFFFFF"/>
                </a:solidFill>
              </a:rPr>
              <a:t>externalisation -&gt; focus on sales, understaffed</a:t>
            </a:r>
            <a:endParaRPr>
              <a:solidFill>
                <a:srgbClr val="FFFFFF"/>
              </a:solidFill>
            </a:endParaRPr>
          </a:p>
          <a:p>
            <a:pPr indent="0" lvl="0" marL="0" rtl="0" algn="l">
              <a:spcBef>
                <a:spcPts val="1600"/>
              </a:spcBef>
              <a:spcAft>
                <a:spcPts val="0"/>
              </a:spcAft>
              <a:buNone/>
            </a:pPr>
            <a:r>
              <a:rPr lang="nl">
                <a:solidFill>
                  <a:srgbClr val="FFFFFF"/>
                </a:solidFill>
              </a:rPr>
              <a:t>lost focus</a:t>
            </a:r>
            <a:endParaRPr>
              <a:solidFill>
                <a:srgbClr val="FFFFFF"/>
              </a:solidFill>
            </a:endParaRPr>
          </a:p>
          <a:p>
            <a:pPr indent="0" lvl="0" marL="0" rtl="0" algn="l">
              <a:spcBef>
                <a:spcPts val="1600"/>
              </a:spcBef>
              <a:spcAft>
                <a:spcPts val="0"/>
              </a:spcAft>
              <a:buNone/>
            </a:pPr>
            <a:r>
              <a:rPr lang="nl">
                <a:solidFill>
                  <a:srgbClr val="FFFFFF"/>
                </a:solidFill>
              </a:rPr>
              <a:t>Touch to complex, customized views of touch per user, to much complex functionality</a:t>
            </a:r>
            <a:endParaRPr>
              <a:solidFill>
                <a:srgbClr val="FFFFFF"/>
              </a:solidFill>
            </a:endParaRPr>
          </a:p>
          <a:p>
            <a:pPr indent="0" lvl="0" marL="0" rtl="0" algn="l">
              <a:spcBef>
                <a:spcPts val="1600"/>
              </a:spcBef>
              <a:spcAft>
                <a:spcPts val="0"/>
              </a:spcAft>
              <a:buNone/>
            </a:pPr>
            <a:r>
              <a:rPr lang="nl">
                <a:solidFill>
                  <a:srgbClr val="FFFFFF"/>
                </a:solidFill>
              </a:rPr>
              <a:t>Budget cuts</a:t>
            </a:r>
            <a:endParaRPr>
              <a:solidFill>
                <a:srgbClr val="FFFFFF"/>
              </a:solidFill>
            </a:endParaRPr>
          </a:p>
          <a:p>
            <a:pPr indent="0" lvl="0" marL="0" rtl="0" algn="l">
              <a:spcBef>
                <a:spcPts val="1600"/>
              </a:spcBef>
              <a:spcAft>
                <a:spcPts val="0"/>
              </a:spcAft>
              <a:buNone/>
            </a:pPr>
            <a:r>
              <a:rPr lang="nl">
                <a:solidFill>
                  <a:srgbClr val="FFFFFF"/>
                </a:solidFill>
              </a:rPr>
              <a:t>Result: Probit saves 1 FTE</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43"/>
          <p:cNvPicPr preferRelativeResize="0"/>
          <p:nvPr/>
        </p:nvPicPr>
        <p:blipFill>
          <a:blip r:embed="rId3">
            <a:alphaModFix/>
          </a:blip>
          <a:stretch>
            <a:fillRect/>
          </a:stretch>
        </p:blipFill>
        <p:spPr>
          <a:xfrm>
            <a:off x="23550" y="41313"/>
            <a:ext cx="9096900" cy="5060875"/>
          </a:xfrm>
          <a:prstGeom prst="rect">
            <a:avLst/>
          </a:prstGeom>
          <a:noFill/>
          <a:ln>
            <a:noFill/>
          </a:ln>
        </p:spPr>
      </p:pic>
      <p:sp>
        <p:nvSpPr>
          <p:cNvPr id="268" name="Google Shape;268;p43"/>
          <p:cNvSpPr txBox="1"/>
          <p:nvPr>
            <p:ph idx="1" type="body"/>
          </p:nvPr>
        </p:nvSpPr>
        <p:spPr>
          <a:xfrm>
            <a:off x="311700" y="1152475"/>
            <a:ext cx="8520600" cy="39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U</a:t>
            </a:r>
            <a:r>
              <a:rPr lang="nl">
                <a:solidFill>
                  <a:srgbClr val="FFFFFF"/>
                </a:solidFill>
              </a:rPr>
              <a:t>ncertain</a:t>
            </a:r>
            <a:endParaRPr>
              <a:solidFill>
                <a:srgbClr val="FFFFFF"/>
              </a:solidFill>
            </a:endParaRPr>
          </a:p>
          <a:p>
            <a:pPr indent="0" lvl="0" marL="0" rtl="0" algn="l">
              <a:spcBef>
                <a:spcPts val="1600"/>
              </a:spcBef>
              <a:spcAft>
                <a:spcPts val="0"/>
              </a:spcAft>
              <a:buNone/>
            </a:pPr>
            <a:r>
              <a:rPr lang="nl">
                <a:solidFill>
                  <a:srgbClr val="FFFFFF"/>
                </a:solidFill>
              </a:rPr>
              <a:t>We believe:</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nl">
                <a:solidFill>
                  <a:srgbClr val="FFFFFF"/>
                </a:solidFill>
              </a:rPr>
              <a:t>Analysis report, gradually automate probit</a:t>
            </a:r>
            <a:endParaRPr>
              <a:solidFill>
                <a:srgbClr val="FFFFFF"/>
              </a:solidFill>
            </a:endParaRPr>
          </a:p>
          <a:p>
            <a:pPr indent="0" lvl="0" marL="0" rtl="0" algn="l">
              <a:spcBef>
                <a:spcPts val="1600"/>
              </a:spcBef>
              <a:spcAft>
                <a:spcPts val="1600"/>
              </a:spcAft>
              <a:buNone/>
            </a:pPr>
            <a:r>
              <a:rPr lang="nl">
                <a:solidFill>
                  <a:srgbClr val="FFFFFF"/>
                </a:solidFill>
              </a:rPr>
              <a:t>first it will not deliver high value, but automate bit by bit by bit. Very complex material</a:t>
            </a:r>
            <a:endParaRPr>
              <a:solidFill>
                <a:srgbClr val="FFFFFF"/>
              </a:solidFill>
            </a:endParaRPr>
          </a:p>
        </p:txBody>
      </p:sp>
      <p:sp>
        <p:nvSpPr>
          <p:cNvPr id="269" name="Google Shape;26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The future</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Closing remarks</a:t>
            </a:r>
            <a:endParaRPr>
              <a:solidFill>
                <a:srgbClr val="FFFFFF"/>
              </a:solidFill>
            </a:endParaRPr>
          </a:p>
        </p:txBody>
      </p:sp>
      <p:sp>
        <p:nvSpPr>
          <p:cNvPr id="275" name="Google Shape;27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Lesson in entrepreneurship:</a:t>
            </a:r>
            <a:endParaRPr>
              <a:solidFill>
                <a:srgbClr val="FFFFFF"/>
              </a:solidFill>
            </a:endParaRPr>
          </a:p>
          <a:p>
            <a:pPr indent="0" lvl="0" marL="0" rtl="0" algn="l">
              <a:spcBef>
                <a:spcPts val="1600"/>
              </a:spcBef>
              <a:spcAft>
                <a:spcPts val="0"/>
              </a:spcAft>
              <a:buNone/>
            </a:pPr>
            <a:r>
              <a:rPr lang="nl">
                <a:solidFill>
                  <a:srgbClr val="FFFFFF"/>
                </a:solidFill>
              </a:rPr>
              <a:t>DO IT!</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nl">
                <a:solidFill>
                  <a:srgbClr val="FFFFFF"/>
                </a:solidFill>
              </a:rPr>
              <a:t>High’s and lows</a:t>
            </a:r>
            <a:endParaRPr>
              <a:solidFill>
                <a:srgbClr val="FFFFFF"/>
              </a:solidFill>
            </a:endParaRPr>
          </a:p>
          <a:p>
            <a:pPr indent="0" lvl="0" marL="0" rtl="0" algn="l">
              <a:spcBef>
                <a:spcPts val="1600"/>
              </a:spcBef>
              <a:spcAft>
                <a:spcPts val="0"/>
              </a:spcAft>
              <a:buNone/>
            </a:pPr>
            <a:r>
              <a:rPr lang="nl">
                <a:solidFill>
                  <a:srgbClr val="FFFFFF"/>
                </a:solidFill>
              </a:rPr>
              <a:t>Worked, we got success, issues, personal issues, </a:t>
            </a:r>
            <a:endParaRPr>
              <a:solidFill>
                <a:srgbClr val="FFFFFF"/>
              </a:solidFill>
            </a:endParaRPr>
          </a:p>
          <a:p>
            <a:pPr indent="0" lvl="0" marL="0" rtl="0" algn="l">
              <a:spcBef>
                <a:spcPts val="1600"/>
              </a:spcBef>
              <a:spcAft>
                <a:spcPts val="0"/>
              </a:spcAft>
              <a:buNone/>
            </a:pPr>
            <a:r>
              <a:rPr lang="nl">
                <a:solidFill>
                  <a:srgbClr val="FFFFFF"/>
                </a:solidFill>
              </a:rPr>
              <a:t>again success, sales, </a:t>
            </a:r>
            <a:endParaRPr>
              <a:solidFill>
                <a:srgbClr val="FFFFFF"/>
              </a:solidFill>
            </a:endParaRPr>
          </a:p>
          <a:p>
            <a:pPr indent="0" lvl="0" marL="0" rtl="0" algn="l">
              <a:spcBef>
                <a:spcPts val="1600"/>
              </a:spcBef>
              <a:spcAft>
                <a:spcPts val="0"/>
              </a:spcAft>
              <a:buNone/>
            </a:pPr>
            <a:r>
              <a:rPr lang="nl">
                <a:solidFill>
                  <a:srgbClr val="FFFFFF"/>
                </a:solidFill>
              </a:rPr>
              <a:t>more issues. It’s an emotional rollercoaster</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nl"/>
              <a:t>Jef Staes </a:t>
            </a:r>
            <a:endParaRPr/>
          </a:p>
          <a:p>
            <a:pPr indent="0" lvl="0" marL="0" rtl="0" algn="l">
              <a:spcBef>
                <a:spcPts val="1600"/>
              </a:spcBef>
              <a:spcAft>
                <a:spcPts val="1600"/>
              </a:spcAft>
              <a:buNone/>
            </a:pPr>
            <a:r>
              <a:t/>
            </a:r>
            <a:endParaRPr/>
          </a:p>
        </p:txBody>
      </p:sp>
      <p:pic>
        <p:nvPicPr>
          <p:cNvPr id="276" name="Google Shape;276;p44"/>
          <p:cNvPicPr preferRelativeResize="0"/>
          <p:nvPr/>
        </p:nvPicPr>
        <p:blipFill>
          <a:blip r:embed="rId3">
            <a:alphaModFix/>
          </a:blip>
          <a:stretch>
            <a:fillRect/>
          </a:stretch>
        </p:blipFill>
        <p:spPr>
          <a:xfrm>
            <a:off x="5774325" y="616050"/>
            <a:ext cx="2876550" cy="297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The end</a:t>
            </a:r>
            <a:endParaRPr/>
          </a:p>
        </p:txBody>
      </p:sp>
      <p:sp>
        <p:nvSpPr>
          <p:cNvPr id="282" name="Google Shape;28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What should we have done</a:t>
            </a:r>
            <a:endParaRPr/>
          </a:p>
        </p:txBody>
      </p:sp>
      <p:sp>
        <p:nvSpPr>
          <p:cNvPr id="306" name="Google Shape;30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nl"/>
              <a:t>Sell service: testing report every week with investigation of possible BAU defects</a:t>
            </a:r>
            <a:endParaRPr/>
          </a:p>
          <a:p>
            <a:pPr indent="-342900" lvl="0" marL="457200" rtl="0" algn="l">
              <a:spcBef>
                <a:spcPts val="0"/>
              </a:spcBef>
              <a:spcAft>
                <a:spcPts val="0"/>
              </a:spcAft>
              <a:buSzPts val="1800"/>
              <a:buAutoNum type="arabicPeriod"/>
            </a:pPr>
            <a:r>
              <a:rPr lang="nl"/>
              <a:t>Lower price: 1000 euro/month</a:t>
            </a:r>
            <a:endParaRPr/>
          </a:p>
          <a:p>
            <a:pPr indent="-342900" lvl="0" marL="457200" rtl="0" algn="l">
              <a:spcBef>
                <a:spcPts val="0"/>
              </a:spcBef>
              <a:spcAft>
                <a:spcPts val="0"/>
              </a:spcAft>
              <a:buSzPts val="1800"/>
              <a:buAutoNum type="arabicPeriod"/>
            </a:pPr>
            <a:r>
              <a:rPr lang="nl"/>
              <a:t>Smaller customer: 50 -&gt; 1000 employees</a:t>
            </a:r>
            <a:endParaRPr/>
          </a:p>
          <a:p>
            <a:pPr indent="-342900" lvl="0" marL="457200" rtl="0" algn="l">
              <a:spcBef>
                <a:spcPts val="0"/>
              </a:spcBef>
              <a:spcAft>
                <a:spcPts val="0"/>
              </a:spcAft>
              <a:buSzPts val="1800"/>
              <a:buAutoNum type="arabicPeriod"/>
            </a:pPr>
            <a:r>
              <a:rPr lang="nl"/>
              <a:t>Focus more: define targets on all topics: dev, sales and business</a:t>
            </a:r>
            <a:endParaRPr/>
          </a:p>
          <a:p>
            <a:pPr indent="-342900" lvl="0" marL="457200" rtl="0" algn="l">
              <a:spcBef>
                <a:spcPts val="0"/>
              </a:spcBef>
              <a:spcAft>
                <a:spcPts val="0"/>
              </a:spcAft>
              <a:buSzPts val="1800"/>
              <a:buAutoNum type="arabicPeriod"/>
            </a:pPr>
            <a:r>
              <a:rPr lang="nl"/>
              <a:t>bigger team</a:t>
            </a:r>
            <a:endParaRPr/>
          </a:p>
          <a:p>
            <a:pPr indent="-342900" lvl="0" marL="457200" rtl="0" algn="l">
              <a:spcBef>
                <a:spcPts val="0"/>
              </a:spcBef>
              <a:spcAft>
                <a:spcPts val="0"/>
              </a:spcAft>
              <a:buSzPts val="1800"/>
              <a:buAutoNum type="arabicPeriod"/>
            </a:pPr>
            <a:r>
              <a:rPr lang="nl"/>
              <a:t>Full devotion of the team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518325" y="495300"/>
            <a:ext cx="331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Thomas Rotté</a:t>
            </a:r>
            <a:endParaRPr>
              <a:solidFill>
                <a:srgbClr val="FFFFFF"/>
              </a:solidFill>
            </a:endParaRPr>
          </a:p>
        </p:txBody>
      </p:sp>
      <p:pic>
        <p:nvPicPr>
          <p:cNvPr id="85" name="Google Shape;85;p16"/>
          <p:cNvPicPr preferRelativeResize="0"/>
          <p:nvPr/>
        </p:nvPicPr>
        <p:blipFill rotWithShape="1">
          <a:blip r:embed="rId3">
            <a:alphaModFix/>
          </a:blip>
          <a:srcRect b="2049" l="-1090" r="1090" t="-2050"/>
          <a:stretch/>
        </p:blipFill>
        <p:spPr>
          <a:xfrm>
            <a:off x="98798" y="1009225"/>
            <a:ext cx="5367050" cy="4027374"/>
          </a:xfrm>
          <a:prstGeom prst="rect">
            <a:avLst/>
          </a:prstGeom>
          <a:noFill/>
          <a:ln>
            <a:noFill/>
          </a:ln>
        </p:spPr>
      </p:pic>
      <p:pic>
        <p:nvPicPr>
          <p:cNvPr id="86" name="Google Shape;86;p16"/>
          <p:cNvPicPr preferRelativeResize="0"/>
          <p:nvPr/>
        </p:nvPicPr>
        <p:blipFill>
          <a:blip r:embed="rId4">
            <a:alphaModFix/>
          </a:blip>
          <a:stretch>
            <a:fillRect/>
          </a:stretch>
        </p:blipFill>
        <p:spPr>
          <a:xfrm>
            <a:off x="7278775" y="317575"/>
            <a:ext cx="1630250" cy="1630250"/>
          </a:xfrm>
          <a:prstGeom prst="rect">
            <a:avLst/>
          </a:prstGeom>
          <a:noFill/>
          <a:ln>
            <a:noFill/>
          </a:ln>
        </p:spPr>
      </p:pic>
      <p:pic>
        <p:nvPicPr>
          <p:cNvPr id="87" name="Google Shape;87;p16"/>
          <p:cNvPicPr preferRelativeResize="0"/>
          <p:nvPr/>
        </p:nvPicPr>
        <p:blipFill>
          <a:blip r:embed="rId5">
            <a:alphaModFix/>
          </a:blip>
          <a:stretch>
            <a:fillRect/>
          </a:stretch>
        </p:blipFill>
        <p:spPr>
          <a:xfrm>
            <a:off x="4702525" y="1685331"/>
            <a:ext cx="763325" cy="594157"/>
          </a:xfrm>
          <a:prstGeom prst="rect">
            <a:avLst/>
          </a:prstGeom>
          <a:noFill/>
          <a:ln>
            <a:noFill/>
          </a:ln>
        </p:spPr>
      </p:pic>
      <p:pic>
        <p:nvPicPr>
          <p:cNvPr id="88" name="Google Shape;88;p16"/>
          <p:cNvPicPr preferRelativeResize="0"/>
          <p:nvPr/>
        </p:nvPicPr>
        <p:blipFill>
          <a:blip r:embed="rId6">
            <a:alphaModFix/>
          </a:blip>
          <a:stretch>
            <a:fillRect/>
          </a:stretch>
        </p:blipFill>
        <p:spPr>
          <a:xfrm>
            <a:off x="4025479" y="3588125"/>
            <a:ext cx="2607100" cy="1301950"/>
          </a:xfrm>
          <a:prstGeom prst="rect">
            <a:avLst/>
          </a:prstGeom>
          <a:noFill/>
          <a:ln>
            <a:noFill/>
          </a:ln>
        </p:spPr>
      </p:pic>
      <p:pic>
        <p:nvPicPr>
          <p:cNvPr id="89" name="Google Shape;89;p16"/>
          <p:cNvPicPr preferRelativeResize="0"/>
          <p:nvPr/>
        </p:nvPicPr>
        <p:blipFill>
          <a:blip r:embed="rId7">
            <a:alphaModFix/>
          </a:blip>
          <a:stretch>
            <a:fillRect/>
          </a:stretch>
        </p:blipFill>
        <p:spPr>
          <a:xfrm>
            <a:off x="4926702" y="2760500"/>
            <a:ext cx="1203275" cy="1387500"/>
          </a:xfrm>
          <a:prstGeom prst="rect">
            <a:avLst/>
          </a:prstGeom>
          <a:noFill/>
          <a:ln>
            <a:noFill/>
          </a:ln>
        </p:spPr>
      </p:pic>
      <p:pic>
        <p:nvPicPr>
          <p:cNvPr id="90" name="Google Shape;90;p16"/>
          <p:cNvPicPr preferRelativeResize="0"/>
          <p:nvPr/>
        </p:nvPicPr>
        <p:blipFill>
          <a:blip r:embed="rId8">
            <a:alphaModFix/>
          </a:blip>
          <a:stretch>
            <a:fillRect/>
          </a:stretch>
        </p:blipFill>
        <p:spPr>
          <a:xfrm>
            <a:off x="7603824" y="3126200"/>
            <a:ext cx="1468749" cy="1958300"/>
          </a:xfrm>
          <a:prstGeom prst="rect">
            <a:avLst/>
          </a:prstGeom>
          <a:noFill/>
          <a:ln>
            <a:noFill/>
          </a:ln>
        </p:spPr>
      </p:pic>
      <p:pic>
        <p:nvPicPr>
          <p:cNvPr id="91" name="Google Shape;91;p16"/>
          <p:cNvPicPr preferRelativeResize="0"/>
          <p:nvPr/>
        </p:nvPicPr>
        <p:blipFill>
          <a:blip r:embed="rId9">
            <a:alphaModFix/>
          </a:blip>
          <a:stretch>
            <a:fillRect/>
          </a:stretch>
        </p:blipFill>
        <p:spPr>
          <a:xfrm>
            <a:off x="6203427" y="1947825"/>
            <a:ext cx="1779099" cy="2372152"/>
          </a:xfrm>
          <a:prstGeom prst="rect">
            <a:avLst/>
          </a:prstGeom>
          <a:noFill/>
          <a:ln>
            <a:noFill/>
          </a:ln>
        </p:spPr>
      </p:pic>
      <p:pic>
        <p:nvPicPr>
          <p:cNvPr id="92" name="Google Shape;92;p16"/>
          <p:cNvPicPr preferRelativeResize="0"/>
          <p:nvPr/>
        </p:nvPicPr>
        <p:blipFill>
          <a:blip r:embed="rId10">
            <a:alphaModFix/>
          </a:blip>
          <a:stretch>
            <a:fillRect/>
          </a:stretch>
        </p:blipFill>
        <p:spPr>
          <a:xfrm>
            <a:off x="3366654" y="938611"/>
            <a:ext cx="2099190" cy="1009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2762500" y="726200"/>
            <a:ext cx="324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Lukas Rotrekl</a:t>
            </a:r>
            <a:endParaRPr>
              <a:solidFill>
                <a:srgbClr val="FFFFFF"/>
              </a:solidFill>
            </a:endParaRPr>
          </a:p>
        </p:txBody>
      </p:sp>
      <p:pic>
        <p:nvPicPr>
          <p:cNvPr id="98" name="Google Shape;98;p17"/>
          <p:cNvPicPr preferRelativeResize="0"/>
          <p:nvPr/>
        </p:nvPicPr>
        <p:blipFill>
          <a:blip r:embed="rId3">
            <a:alphaModFix/>
          </a:blip>
          <a:stretch>
            <a:fillRect/>
          </a:stretch>
        </p:blipFill>
        <p:spPr>
          <a:xfrm>
            <a:off x="6157000" y="152400"/>
            <a:ext cx="2834600" cy="3687034"/>
          </a:xfrm>
          <a:prstGeom prst="rect">
            <a:avLst/>
          </a:prstGeom>
          <a:noFill/>
          <a:ln>
            <a:noFill/>
          </a:ln>
        </p:spPr>
      </p:pic>
      <p:pic>
        <p:nvPicPr>
          <p:cNvPr id="99" name="Google Shape;99;p17"/>
          <p:cNvPicPr preferRelativeResize="0"/>
          <p:nvPr/>
        </p:nvPicPr>
        <p:blipFill>
          <a:blip r:embed="rId4">
            <a:alphaModFix/>
          </a:blip>
          <a:stretch>
            <a:fillRect/>
          </a:stretch>
        </p:blipFill>
        <p:spPr>
          <a:xfrm>
            <a:off x="152400" y="2722126"/>
            <a:ext cx="2472824" cy="2268974"/>
          </a:xfrm>
          <a:prstGeom prst="rect">
            <a:avLst/>
          </a:prstGeom>
          <a:noFill/>
          <a:ln>
            <a:noFill/>
          </a:ln>
        </p:spPr>
      </p:pic>
      <p:pic>
        <p:nvPicPr>
          <p:cNvPr id="100" name="Google Shape;100;p17"/>
          <p:cNvPicPr preferRelativeResize="0"/>
          <p:nvPr/>
        </p:nvPicPr>
        <p:blipFill>
          <a:blip r:embed="rId5">
            <a:alphaModFix/>
          </a:blip>
          <a:stretch>
            <a:fillRect/>
          </a:stretch>
        </p:blipFill>
        <p:spPr>
          <a:xfrm>
            <a:off x="152400" y="152401"/>
            <a:ext cx="2187521" cy="2357975"/>
          </a:xfrm>
          <a:prstGeom prst="rect">
            <a:avLst/>
          </a:prstGeom>
          <a:noFill/>
          <a:ln>
            <a:noFill/>
          </a:ln>
        </p:spPr>
      </p:pic>
      <p:pic>
        <p:nvPicPr>
          <p:cNvPr id="101" name="Google Shape;101;p17"/>
          <p:cNvPicPr preferRelativeResize="0"/>
          <p:nvPr/>
        </p:nvPicPr>
        <p:blipFill>
          <a:blip r:embed="rId6">
            <a:alphaModFix/>
          </a:blip>
          <a:stretch>
            <a:fillRect/>
          </a:stretch>
        </p:blipFill>
        <p:spPr>
          <a:xfrm>
            <a:off x="2865124" y="2277775"/>
            <a:ext cx="3226974" cy="22428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400700" y="238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What’s up with Testing?</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It’s complex</a:t>
            </a:r>
            <a:endParaRPr>
              <a:solidFill>
                <a:srgbClr val="FFFFFF"/>
              </a:solidFill>
            </a:endParaRPr>
          </a:p>
        </p:txBody>
      </p:sp>
      <p:pic>
        <p:nvPicPr>
          <p:cNvPr id="112" name="Google Shape;112;p19"/>
          <p:cNvPicPr preferRelativeResize="0"/>
          <p:nvPr/>
        </p:nvPicPr>
        <p:blipFill>
          <a:blip r:embed="rId3">
            <a:alphaModFix/>
          </a:blip>
          <a:stretch>
            <a:fillRect/>
          </a:stretch>
        </p:blipFill>
        <p:spPr>
          <a:xfrm>
            <a:off x="1618200" y="1017725"/>
            <a:ext cx="6368291"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Very very very complex</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8" name="Google Shape;11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0"/>
          <p:cNvPicPr preferRelativeResize="0"/>
          <p:nvPr/>
        </p:nvPicPr>
        <p:blipFill>
          <a:blip r:embed="rId3">
            <a:alphaModFix/>
          </a:blip>
          <a:stretch>
            <a:fillRect/>
          </a:stretch>
        </p:blipFill>
        <p:spPr>
          <a:xfrm>
            <a:off x="1421925" y="1152475"/>
            <a:ext cx="6651249" cy="3741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rgbClr val="FFFFFF"/>
                </a:solidFill>
              </a:rPr>
              <a:t>No seriously… it is!!!!!!!!!!!</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6" name="Google Shape;126;p21"/>
          <p:cNvPicPr preferRelativeResize="0"/>
          <p:nvPr/>
        </p:nvPicPr>
        <p:blipFill>
          <a:blip r:embed="rId3">
            <a:alphaModFix/>
          </a:blip>
          <a:stretch>
            <a:fillRect/>
          </a:stretch>
        </p:blipFill>
        <p:spPr>
          <a:xfrm>
            <a:off x="1818850" y="1017725"/>
            <a:ext cx="5325875" cy="39944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